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9" r:id="rId1"/>
  </p:sldMasterIdLst>
  <p:notesMasterIdLst>
    <p:notesMasterId r:id="rId17"/>
  </p:notesMasterIdLst>
  <p:sldIdLst>
    <p:sldId id="2007577651" r:id="rId2"/>
    <p:sldId id="2007577853" r:id="rId3"/>
    <p:sldId id="2007577581" r:id="rId4"/>
    <p:sldId id="2007577852" r:id="rId5"/>
    <p:sldId id="2007577871" r:id="rId6"/>
    <p:sldId id="2007577865" r:id="rId7"/>
    <p:sldId id="2007577866" r:id="rId8"/>
    <p:sldId id="2007577872" r:id="rId9"/>
    <p:sldId id="2007577874" r:id="rId10"/>
    <p:sldId id="2007577867" r:id="rId11"/>
    <p:sldId id="2007577868" r:id="rId12"/>
    <p:sldId id="2007577873" r:id="rId13"/>
    <p:sldId id="2007577869" r:id="rId14"/>
    <p:sldId id="2007577864" r:id="rId15"/>
    <p:sldId id="260" r:id="rId16"/>
  </p:sldIdLst>
  <p:sldSz cx="12192000" cy="6858000"/>
  <p:notesSz cx="6858000" cy="9144000"/>
  <p:embeddedFontLst>
    <p:embeddedFont>
      <p:font typeface="等线" panose="02010600030101010101" pitchFamily="2" charset="-122"/>
      <p:regular r:id="rId18"/>
      <p:bold r:id="rId19"/>
    </p:embeddedFont>
    <p:embeddedFont>
      <p:font typeface="黑体" panose="02010609060101010101" pitchFamily="49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Yiu" initials="FY" lastIdx="1" clrIdx="0">
    <p:extLst>
      <p:ext uri="{19B8F6BF-5375-455C-9EA6-DF929625EA0E}">
        <p15:presenceInfo xmlns:p15="http://schemas.microsoft.com/office/powerpoint/2012/main" userId="1c194957cd135e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CFEA"/>
    <a:srgbClr val="043E6F"/>
    <a:srgbClr val="9F1F25"/>
    <a:srgbClr val="DEF0F5"/>
    <a:srgbClr val="2EB7EB"/>
    <a:srgbClr val="474646"/>
    <a:srgbClr val="922B2A"/>
    <a:srgbClr val="081B2C"/>
    <a:srgbClr val="896C48"/>
    <a:srgbClr val="889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4" autoAdjust="0"/>
    <p:restoredTop sz="95214" autoAdjust="0"/>
  </p:normalViewPr>
  <p:slideViewPr>
    <p:cSldViewPr snapToGrid="0">
      <p:cViewPr varScale="1">
        <p:scale>
          <a:sx n="86" d="100"/>
          <a:sy n="86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58FB066-95A8-4D43-911C-F7178203F559}" type="datetimeFigureOut">
              <a:rPr kumimoji="1" lang="zh-CN" altLang="en-US" smtClean="0"/>
              <a:pPr/>
              <a:t>2022/1/18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251C6DD-82CF-6944-B544-EC1886F8E4C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04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898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5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7405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9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268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34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570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99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C6DD-82CF-6944-B544-EC1886F8E4C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946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081" y="-14074"/>
            <a:ext cx="12248163" cy="6886149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509" y="335217"/>
            <a:ext cx="1818380" cy="1861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831850" y="2558909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spc="30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"/>
          </p:nvPr>
        </p:nvSpPr>
        <p:spPr>
          <a:xfrm>
            <a:off x="831850" y="3474953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800" spc="6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3"/>
            <a:ext cx="12191998" cy="6854572"/>
          </a:xfrm>
          <a:prstGeom prst="rect">
            <a:avLst/>
          </a:prstGeom>
        </p:spPr>
      </p:pic>
      <p:sp>
        <p:nvSpPr>
          <p:cNvPr id="6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6322484" y="1717887"/>
            <a:ext cx="89768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500" b="1" kern="1900" dirty="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6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68" name="文本占位符 46"/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69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0" name="文本占位符 46"/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1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2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3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4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5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6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77" name="文本占位符 46"/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78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9" name="文本占位符 46"/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0" name="文本占位符 46"/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1" name="文本占位符 10"/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9F1F25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82" name="文本占位符 46"/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 b="1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预设版式</a:t>
            </a:r>
          </a:p>
        </p:txBody>
      </p:sp>
      <p:sp>
        <p:nvSpPr>
          <p:cNvPr id="83" name="文本占位符 46"/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行业领先的新一代视觉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4" name="矩形 83"/>
          <p:cNvSpPr/>
          <p:nvPr userDrawn="1"/>
        </p:nvSpPr>
        <p:spPr>
          <a:xfrm>
            <a:off x="6322484" y="2876550"/>
            <a:ext cx="298450" cy="55906"/>
          </a:xfrm>
          <a:prstGeom prst="rect">
            <a:avLst/>
          </a:prstGeom>
          <a:solidFill>
            <a:srgbClr val="899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600" y="6185662"/>
            <a:ext cx="1807105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（右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7"/>
          <p:cNvSpPr txBox="1"/>
          <p:nvPr userDrawn="1"/>
        </p:nvSpPr>
        <p:spPr>
          <a:xfrm>
            <a:off x="8786812" y="6403651"/>
            <a:ext cx="2909888" cy="20638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90524" y="6510004"/>
            <a:ext cx="300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spc="0" dirty="0">
                <a:solidFill>
                  <a:srgbClr val="043E6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800" i="1" spc="0" dirty="0">
              <a:solidFill>
                <a:srgbClr val="043E6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7164ACA-7E73-C745-B6AA-940A77AD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 wrap="square" lIns="0" tIns="0" rIns="0" bIns="0">
            <a:spAutoFit/>
          </a:bodyPr>
          <a:lstStyle>
            <a:lvl1pPr>
              <a:defRPr sz="32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8A4F1F-412C-4368-8EFE-73604FADAC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F68E-79D5-4913-8F3B-5713DA9BBA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849" y="1080311"/>
            <a:ext cx="11572875" cy="443198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849" y="1825343"/>
            <a:ext cx="11572875" cy="4616097"/>
          </a:xfrm>
        </p:spPr>
        <p:txBody>
          <a:bodyPr lIns="0" tIns="0" rIns="0" bIns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0286D7-1B72-46A7-8D27-63028404E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9724"/>
            <a:ext cx="1799191" cy="1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亮着灯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639301" y="0"/>
            <a:ext cx="2552699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A9351E-60F8-4FA3-9D98-66604E561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49" y="203325"/>
            <a:ext cx="1840202" cy="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117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2600" y="868480"/>
            <a:ext cx="11214100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1432875"/>
            <a:ext cx="11214100" cy="478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543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90524" y="6449691"/>
            <a:ext cx="300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i="0" spc="0" dirty="0" err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www.smartmore.com</a:t>
            </a:r>
            <a:endParaRPr lang="zh-CN" altLang="en-US" sz="700" i="0" spc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37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5" r:id="rId4"/>
    <p:sldLayoutId id="2147483733" r:id="rId5"/>
    <p:sldLayoutId id="2147483734" r:id="rId6"/>
    <p:sldLayoutId id="2147483743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rgbClr val="043E6F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800" kern="1200" dirty="0" smtClean="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mg2.baidu.com/image_search/src=http%3A%2F%2Fp5.itc.cn%2Fimages01%2F20201127%2Fa66da757c9884987994759d393d8618a.jpeg&amp;refer=http%3A%2F%2Fp5.itc.cn&amp;app=2002&amp;size=f9999,10000&amp;q=a80&amp;n=0&amp;g=0n&amp;fmt=jpeg?sec=1634873583&amp;t=4aae5db59d7fbbb28af2eb71aa06081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hidden="1">
            <a:extLst>
              <a:ext uri="{FF2B5EF4-FFF2-40B4-BE49-F238E27FC236}">
                <a16:creationId xmlns:a16="http://schemas.microsoft.com/office/drawing/2014/main" id="{6A16C20A-CDF0-B346-84EC-F8DECDF2F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"/>
            <a:ext cx="12192000" cy="68539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177" y="896597"/>
            <a:ext cx="935973" cy="2988440"/>
            <a:chOff x="0" y="1368000"/>
            <a:chExt cx="936000" cy="3600000"/>
          </a:xfrm>
        </p:grpSpPr>
        <p:sp>
          <p:nvSpPr>
            <p:cNvPr id="6" name="Rectangle 35"/>
            <p:cNvSpPr/>
            <p:nvPr userDrawn="1"/>
          </p:nvSpPr>
          <p:spPr bwMode="gray">
            <a:xfrm>
              <a:off x="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7" name="Rectangle 36"/>
            <p:cNvSpPr/>
            <p:nvPr userDrawn="1"/>
          </p:nvSpPr>
          <p:spPr bwMode="gray">
            <a:xfrm>
              <a:off x="234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" name="Rectangle 37"/>
            <p:cNvSpPr/>
            <p:nvPr userDrawn="1"/>
          </p:nvSpPr>
          <p:spPr bwMode="gray">
            <a:xfrm>
              <a:off x="468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9" name="Rectangle 38"/>
            <p:cNvSpPr/>
            <p:nvPr userDrawn="1"/>
          </p:nvSpPr>
          <p:spPr bwMode="gray">
            <a:xfrm>
              <a:off x="702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Rectangle 15"/>
          <p:cNvSpPr/>
          <p:nvPr/>
        </p:nvSpPr>
        <p:spPr bwMode="gray">
          <a:xfrm>
            <a:off x="936150" y="896597"/>
            <a:ext cx="9949564" cy="298844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 w="6350" algn="ctr">
            <a:noFill/>
            <a:miter lim="800000"/>
          </a:ln>
        </p:spPr>
        <p:txBody>
          <a:bodyPr lIns="89998" tIns="71998" rIns="89998" bIns="71998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9471" y="1268333"/>
            <a:ext cx="8996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创新特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_</a:t>
            </a: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项目集方案</a:t>
            </a:r>
            <a:endParaRPr lang="en-US" altLang="zh-CN" sz="4800" b="1" dirty="0">
              <a:solidFill>
                <a:srgbClr val="FFC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19293" y="2015416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Customer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cases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of SMartMore AI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525949" y="3049013"/>
            <a:ext cx="7268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19293" y="3124652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助力中国智造，加速企业智能转型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6AB4D59-6069-994A-A52C-F11E2EC11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516" y="6114756"/>
            <a:ext cx="2616485" cy="6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1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F0E61A7B-6992-104A-BA5D-85D3B3E55421}"/>
              </a:ext>
            </a:extLst>
          </p:cNvPr>
          <p:cNvSpPr/>
          <p:nvPr/>
        </p:nvSpPr>
        <p:spPr bwMode="auto">
          <a:xfrm>
            <a:off x="6768437" y="2143554"/>
            <a:ext cx="625681" cy="578225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66688" indent="-166688"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endParaRPr lang="zh-CN" altLang="en-US" sz="4000" kern="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72" name="直线连接符 10">
            <a:extLst>
              <a:ext uri="{FF2B5EF4-FFF2-40B4-BE49-F238E27FC236}">
                <a16:creationId xmlns:a16="http://schemas.microsoft.com/office/drawing/2014/main" id="{D8DAC1AB-3750-664A-86E5-3EA7451F134E}"/>
              </a:ext>
            </a:extLst>
          </p:cNvPr>
          <p:cNvCxnSpPr/>
          <p:nvPr/>
        </p:nvCxnSpPr>
        <p:spPr bwMode="auto">
          <a:xfrm>
            <a:off x="7689897" y="2721779"/>
            <a:ext cx="3710151" cy="0"/>
          </a:xfrm>
          <a:prstGeom prst="lin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3E6E63EB-F5D7-9544-9465-813A9D5C3F4C}"/>
              </a:ext>
            </a:extLst>
          </p:cNvPr>
          <p:cNvSpPr txBox="1"/>
          <p:nvPr/>
        </p:nvSpPr>
        <p:spPr>
          <a:xfrm>
            <a:off x="7689895" y="2186445"/>
            <a:ext cx="37163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1" lang="en-US" altLang="zh-CN" sz="28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ABB</a:t>
            </a:r>
            <a:r>
              <a:rPr kumimoji="1" lang="zh-CN" altLang="en-US" sz="28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线追踪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输送带</a:t>
              </a:r>
              <a:r>
                <a:rPr kumimoji="1" lang="en-US" altLang="zh-CN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XYR</a:t>
              </a: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平台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结论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775246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机械手抓板项目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9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项目需求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2A8AD1-B558-4F5C-AFD4-258161ADDB4F}"/>
              </a:ext>
            </a:extLst>
          </p:cNvPr>
          <p:cNvSpPr txBox="1"/>
          <p:nvPr/>
        </p:nvSpPr>
        <p:spPr>
          <a:xfrm>
            <a:off x="323849" y="984867"/>
            <a:ext cx="92029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1.</a:t>
            </a:r>
            <a:r>
              <a:rPr lang="zh-CN" altLang="en-US" sz="1600" dirty="0"/>
              <a:t>实现功能</a:t>
            </a:r>
            <a:r>
              <a:rPr lang="en-US" altLang="zh-CN" sz="1600" dirty="0"/>
              <a:t>:</a:t>
            </a:r>
            <a:r>
              <a:rPr lang="zh-CN" altLang="en-US" sz="1600" dirty="0"/>
              <a:t>对位平台实现来料产品位置纠正。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2.</a:t>
            </a:r>
            <a:r>
              <a:rPr lang="zh-CN" altLang="en-US" sz="1600" dirty="0"/>
              <a:t>来料产品</a:t>
            </a:r>
            <a:r>
              <a:rPr lang="en-US" altLang="zh-CN" sz="1600" dirty="0"/>
              <a:t>:PCB</a:t>
            </a:r>
            <a:r>
              <a:rPr lang="zh-CN" altLang="en-US" sz="1600" dirty="0"/>
              <a:t>板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3.</a:t>
            </a:r>
            <a:r>
              <a:rPr lang="zh-CN" altLang="en-US" sz="1600" dirty="0"/>
              <a:t>产品尺寸</a:t>
            </a:r>
            <a:r>
              <a:rPr lang="en-US" altLang="zh-CN" sz="1600" dirty="0"/>
              <a:t>:5</a:t>
            </a:r>
            <a:r>
              <a:rPr lang="zh-CN" altLang="en-US" sz="1600" dirty="0"/>
              <a:t>种尺寸产品</a:t>
            </a:r>
            <a:endParaRPr lang="en-US" altLang="zh-CN" sz="1600" dirty="0"/>
          </a:p>
          <a:p>
            <a:pPr lvl="3"/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617mm*513mm </a:t>
            </a:r>
            <a:br>
              <a:rPr lang="en-US" altLang="zh-CN" sz="1600" dirty="0"/>
            </a:b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616mm*512mm</a:t>
            </a:r>
            <a:br>
              <a:rPr lang="en-US" altLang="zh-CN" sz="1600" dirty="0"/>
            </a:b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615mm*511mm</a:t>
            </a:r>
            <a:br>
              <a:rPr lang="en-US" altLang="zh-CN" sz="1600" dirty="0"/>
            </a:b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614mm*510mm</a:t>
            </a:r>
            <a:br>
              <a:rPr lang="en-US" altLang="zh-CN" sz="1600" dirty="0"/>
            </a:b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595mm*502mm</a:t>
            </a:r>
            <a:endParaRPr lang="en-US" altLang="zh-CN" sz="16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4.</a:t>
            </a:r>
            <a:r>
              <a:rPr lang="zh-CN" altLang="en-US" sz="1600" dirty="0"/>
              <a:t>来料方式</a:t>
            </a:r>
            <a:r>
              <a:rPr lang="en-US" altLang="zh-CN" sz="1600" dirty="0"/>
              <a:t>: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输送带来料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,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输送方向误差 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±3mm,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另一个方向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±20mm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5.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精度要求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视觉精度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±0.5mm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和机械手总精度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±1mm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6.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通信方式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Ethernet/IP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BCF21D-496E-4623-AC00-BF50E349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06" y="4178674"/>
            <a:ext cx="660654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光学设计方案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179433-FC8F-4810-92C6-71449F20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8" y="1055594"/>
            <a:ext cx="4606659" cy="4959724"/>
          </a:xfrm>
          <a:prstGeom prst="rect">
            <a:avLst/>
          </a:prstGeom>
        </p:spPr>
      </p:pic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6A2DD4C4-EBDA-44B7-B354-998A924EE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38281"/>
              </p:ext>
            </p:extLst>
          </p:nvPr>
        </p:nvGraphicFramePr>
        <p:xfrm>
          <a:off x="5323439" y="646510"/>
          <a:ext cx="6267927" cy="6092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709">
                  <a:extLst>
                    <a:ext uri="{9D8B030D-6E8A-4147-A177-3AD203B41FA5}">
                      <a16:colId xmlns:a16="http://schemas.microsoft.com/office/drawing/2014/main" val="3616383041"/>
                    </a:ext>
                  </a:extLst>
                </a:gridCol>
                <a:gridCol w="1588584">
                  <a:extLst>
                    <a:ext uri="{9D8B030D-6E8A-4147-A177-3AD203B41FA5}">
                      <a16:colId xmlns:a16="http://schemas.microsoft.com/office/drawing/2014/main" val="4169919910"/>
                    </a:ext>
                  </a:extLst>
                </a:gridCol>
                <a:gridCol w="1405515">
                  <a:extLst>
                    <a:ext uri="{9D8B030D-6E8A-4147-A177-3AD203B41FA5}">
                      <a16:colId xmlns:a16="http://schemas.microsoft.com/office/drawing/2014/main" val="1674304017"/>
                    </a:ext>
                  </a:extLst>
                </a:gridCol>
                <a:gridCol w="493589">
                  <a:extLst>
                    <a:ext uri="{9D8B030D-6E8A-4147-A177-3AD203B41FA5}">
                      <a16:colId xmlns:a16="http://schemas.microsoft.com/office/drawing/2014/main" val="1336676689"/>
                    </a:ext>
                  </a:extLst>
                </a:gridCol>
                <a:gridCol w="2016530">
                  <a:extLst>
                    <a:ext uri="{9D8B030D-6E8A-4147-A177-3AD203B41FA5}">
                      <a16:colId xmlns:a16="http://schemas.microsoft.com/office/drawing/2014/main" val="3487375151"/>
                    </a:ext>
                  </a:extLst>
                </a:gridCol>
              </a:tblGrid>
              <a:tr h="454148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编号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名称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型号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数量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备注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56054425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相机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MH-EC100-19GM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200" dirty="0"/>
                        <a:t>视野</a:t>
                      </a:r>
                      <a:r>
                        <a:rPr lang="en-US" altLang="zh-CN" sz="1200" dirty="0"/>
                        <a:t>:200 mm * 160 mm</a:t>
                      </a:r>
                    </a:p>
                    <a:p>
                      <a:r>
                        <a:rPr lang="zh-CN" altLang="en-US" sz="1200" dirty="0"/>
                        <a:t>像素精度</a:t>
                      </a:r>
                      <a:r>
                        <a:rPr lang="en-US" altLang="zh-CN" sz="1200" dirty="0"/>
                        <a:t>:0.08mm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854164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镜头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MF1628M-8MP 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26602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光源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定制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33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光源控制器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定制 </a:t>
                      </a:r>
                    </a:p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24315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视觉控制器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VB2000 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036687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线缆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6pin</a:t>
                      </a:r>
                      <a:r>
                        <a:rPr lang="zh-CN" altLang="en-US" sz="1200" dirty="0"/>
                        <a:t>电源线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393132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12V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111734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网线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5m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214411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9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视觉软件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Vison Mast4.0</a:t>
                      </a:r>
                    </a:p>
                    <a:p>
                      <a:r>
                        <a:rPr lang="zh-CN" altLang="en-US" sz="1200" dirty="0"/>
                        <a:t>加密狗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062066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21843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358099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78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6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F0E61A7B-6992-104A-BA5D-85D3B3E55421}"/>
              </a:ext>
            </a:extLst>
          </p:cNvPr>
          <p:cNvSpPr/>
          <p:nvPr/>
        </p:nvSpPr>
        <p:spPr bwMode="auto">
          <a:xfrm>
            <a:off x="6768437" y="2143554"/>
            <a:ext cx="625681" cy="578225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66688" indent="-166688"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endParaRPr lang="zh-CN" altLang="en-US" sz="4000" kern="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72" name="直线连接符 10">
            <a:extLst>
              <a:ext uri="{FF2B5EF4-FFF2-40B4-BE49-F238E27FC236}">
                <a16:creationId xmlns:a16="http://schemas.microsoft.com/office/drawing/2014/main" id="{D8DAC1AB-3750-664A-86E5-3EA7451F134E}"/>
              </a:ext>
            </a:extLst>
          </p:cNvPr>
          <p:cNvCxnSpPr/>
          <p:nvPr/>
        </p:nvCxnSpPr>
        <p:spPr bwMode="auto">
          <a:xfrm>
            <a:off x="7689897" y="2721779"/>
            <a:ext cx="3710151" cy="0"/>
          </a:xfrm>
          <a:prstGeom prst="lin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3E6E63EB-F5D7-9544-9465-813A9D5C3F4C}"/>
              </a:ext>
            </a:extLst>
          </p:cNvPr>
          <p:cNvSpPr txBox="1"/>
          <p:nvPr/>
        </p:nvSpPr>
        <p:spPr>
          <a:xfrm>
            <a:off x="7689895" y="2186445"/>
            <a:ext cx="37163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1" lang="en-US" altLang="zh-CN" sz="28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ABB</a:t>
            </a:r>
            <a:r>
              <a:rPr kumimoji="1" lang="zh-CN" altLang="en-US" sz="28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线追踪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fontAlgn="auto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输送带</a:t>
              </a:r>
              <a:r>
                <a:rPr kumimoji="1" lang="en-US" altLang="zh-CN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XYR</a:t>
              </a: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平台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结论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775246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机械手抓板项目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4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结论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D2940A6-C04A-4305-B256-188B824B197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9216118"/>
              </p:ext>
            </p:extLst>
          </p:nvPr>
        </p:nvGraphicFramePr>
        <p:xfrm>
          <a:off x="431451" y="1021292"/>
          <a:ext cx="10636239" cy="18719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08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9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9222">
                  <a:extLst>
                    <a:ext uri="{9D8B030D-6E8A-4147-A177-3AD203B41FA5}">
                      <a16:colId xmlns:a16="http://schemas.microsoft.com/office/drawing/2014/main" val="1410363907"/>
                    </a:ext>
                  </a:extLst>
                </a:gridCol>
                <a:gridCol w="3269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749"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评估结果</a:t>
                      </a:r>
                    </a:p>
                  </a:txBody>
                  <a:tcPr marL="12700" marR="12700" marT="1270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序号</a:t>
                      </a:r>
                      <a:endParaRPr lang="zh-CN" altLang="en-US" sz="1300" b="1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项目名称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是否成像清晰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是否可</a:t>
                      </a:r>
                      <a:r>
                        <a:rPr lang="zh-CN" altLang="en-US" sz="1300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实施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en-US" sz="1300" b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kumimoji="1" lang="zh-CN" altLang="en-US" sz="1400" kern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zh-CN" altLang="en-US" sz="1300" kern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机械手抓板项目</a:t>
                      </a: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可</a:t>
                      </a:r>
                      <a:r>
                        <a:rPr lang="zh-CN" altLang="en-US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实施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kern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ABB</a:t>
                      </a:r>
                      <a:r>
                        <a:rPr lang="zh-CN" altLang="en-US" sz="1300" kern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线追踪</a:t>
                      </a: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可</a:t>
                      </a:r>
                      <a:r>
                        <a:rPr lang="zh-CN" altLang="en-US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实施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048914773"/>
                  </a:ext>
                </a:extLst>
              </a:tr>
              <a:tr h="3139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kern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输送带</a:t>
                      </a:r>
                      <a:r>
                        <a:rPr lang="en-US" altLang="zh-CN" sz="1300" kern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XYR</a:t>
                      </a:r>
                      <a:r>
                        <a:rPr lang="zh-CN" altLang="en-US" sz="1300" kern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平台</a:t>
                      </a: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可</a:t>
                      </a:r>
                      <a:r>
                        <a:rPr lang="zh-CN" altLang="en-US" sz="1300" dirty="0"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实施</a:t>
                      </a: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9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413385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300" b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97571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1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75774B-D0CC-48B7-B604-70ED0CC1A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7376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版本控制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C148AD4-BD60-4A0F-885A-6E1848BC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11" y="648499"/>
            <a:ext cx="542925" cy="413385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610912C-7479-42B7-AC6B-6672D3C93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262517"/>
              </p:ext>
            </p:extLst>
          </p:nvPr>
        </p:nvGraphicFramePr>
        <p:xfrm>
          <a:off x="693038" y="1021772"/>
          <a:ext cx="10590657" cy="521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537">
                  <a:extLst>
                    <a:ext uri="{9D8B030D-6E8A-4147-A177-3AD203B41FA5}">
                      <a16:colId xmlns:a16="http://schemas.microsoft.com/office/drawing/2014/main" val="2317726313"/>
                    </a:ext>
                  </a:extLst>
                </a:gridCol>
                <a:gridCol w="1881365">
                  <a:extLst>
                    <a:ext uri="{9D8B030D-6E8A-4147-A177-3AD203B41FA5}">
                      <a16:colId xmlns:a16="http://schemas.microsoft.com/office/drawing/2014/main" val="2968160571"/>
                    </a:ext>
                  </a:extLst>
                </a:gridCol>
                <a:gridCol w="1512951">
                  <a:extLst>
                    <a:ext uri="{9D8B030D-6E8A-4147-A177-3AD203B41FA5}">
                      <a16:colId xmlns:a16="http://schemas.microsoft.com/office/drawing/2014/main" val="1122904895"/>
                    </a:ext>
                  </a:extLst>
                </a:gridCol>
                <a:gridCol w="1836421">
                  <a:extLst>
                    <a:ext uri="{9D8B030D-6E8A-4147-A177-3AD203B41FA5}">
                      <a16:colId xmlns:a16="http://schemas.microsoft.com/office/drawing/2014/main" val="3976083329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874061670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2410423595"/>
                    </a:ext>
                  </a:extLst>
                </a:gridCol>
                <a:gridCol w="1252727">
                  <a:extLst>
                    <a:ext uri="{9D8B030D-6E8A-4147-A177-3AD203B41FA5}">
                      <a16:colId xmlns:a16="http://schemas.microsoft.com/office/drawing/2014/main" val="3231542515"/>
                    </a:ext>
                  </a:extLst>
                </a:gridCol>
              </a:tblGrid>
              <a:tr h="651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版本号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变更申请人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制作人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审核人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493748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Version1.0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2022/1/18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初版发行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N/A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王律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N/A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883583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469447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408001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793269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369995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03652"/>
                  </a:ext>
                </a:extLst>
              </a:tr>
              <a:tr h="65180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11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7672628-C526-6B40-B281-04721547F4CE}"/>
              </a:ext>
            </a:extLst>
          </p:cNvPr>
          <p:cNvGrpSpPr/>
          <p:nvPr/>
        </p:nvGrpSpPr>
        <p:grpSpPr>
          <a:xfrm>
            <a:off x="6768437" y="2143554"/>
            <a:ext cx="4637777" cy="578225"/>
            <a:chOff x="6774603" y="1439556"/>
            <a:chExt cx="4637777" cy="5782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0E61A7B-6992-104A-BA5D-85D3B3E5542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2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2" name="直线连接符 10">
              <a:extLst>
                <a:ext uri="{FF2B5EF4-FFF2-40B4-BE49-F238E27FC236}">
                  <a16:creationId xmlns:a16="http://schemas.microsoft.com/office/drawing/2014/main" id="{D8DAC1AB-3750-664A-86E5-3EA7451F134E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E6E63EB-F5D7-9544-9465-813A9D5C3F4C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en-US" altLang="zh-CN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ABB</a:t>
              </a: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线追踪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输送带</a:t>
              </a:r>
              <a:r>
                <a:rPr kumimoji="1" lang="en-US" altLang="zh-CN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XYR</a:t>
              </a: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平台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结论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775246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1" lang="en-US" altLang="zh-CN" sz="40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kumimoji="1" lang="zh-CN" altLang="en-US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accent1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机械手抓板项目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8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7870C0-3847-4C87-B8D7-F33E00E0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17" y="3583569"/>
            <a:ext cx="6669280" cy="2658567"/>
          </a:xfrm>
          <a:prstGeom prst="rect">
            <a:avLst/>
          </a:prstGeom>
        </p:spPr>
      </p:pic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项目需求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996D4D-70FF-4AF8-8D61-BC2704FC3163}"/>
              </a:ext>
            </a:extLst>
          </p:cNvPr>
          <p:cNvSpPr txBox="1"/>
          <p:nvPr/>
        </p:nvSpPr>
        <p:spPr>
          <a:xfrm>
            <a:off x="323849" y="1020726"/>
            <a:ext cx="92029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1.</a:t>
            </a:r>
            <a:r>
              <a:rPr lang="zh-CN" altLang="en-US" sz="1600" dirty="0"/>
              <a:t>实现功能</a:t>
            </a:r>
            <a:r>
              <a:rPr lang="en-US" altLang="zh-CN" sz="1600" dirty="0"/>
              <a:t>:</a:t>
            </a:r>
            <a:r>
              <a:rPr lang="zh-CN" altLang="en-US" sz="1600" dirty="0"/>
              <a:t>机械手从对象位抓取产品到固定目标位。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2.</a:t>
            </a:r>
            <a:r>
              <a:rPr lang="zh-CN" altLang="en-US" sz="1600" dirty="0"/>
              <a:t>产品材质</a:t>
            </a:r>
            <a:r>
              <a:rPr lang="en-US" altLang="zh-CN" sz="1600" dirty="0"/>
              <a:t>:</a:t>
            </a:r>
            <a:r>
              <a:rPr lang="zh-CN" altLang="en-US" sz="1600" dirty="0"/>
              <a:t>铜制或者铝制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3.</a:t>
            </a:r>
            <a:r>
              <a:rPr lang="zh-CN" altLang="en-US" sz="1600" dirty="0"/>
              <a:t>产品尺寸</a:t>
            </a:r>
            <a:r>
              <a:rPr lang="en-US" altLang="zh-CN" sz="1600" dirty="0"/>
              <a:t>:5</a:t>
            </a:r>
            <a:r>
              <a:rPr lang="zh-CN" altLang="en-US" sz="1600" dirty="0"/>
              <a:t>种尺寸产品</a:t>
            </a:r>
            <a:endParaRPr lang="en-US" altLang="zh-CN" sz="1600" dirty="0"/>
          </a:p>
          <a:p>
            <a:pPr lvl="3"/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617mm*513mm </a:t>
            </a:r>
            <a:br>
              <a:rPr lang="en-US" altLang="zh-CN" sz="1600" dirty="0"/>
            </a:b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616mm*512mm</a:t>
            </a:r>
            <a:br>
              <a:rPr lang="en-US" altLang="zh-CN" sz="1600" dirty="0"/>
            </a:b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615mm*511mm</a:t>
            </a:r>
            <a:br>
              <a:rPr lang="en-US" altLang="zh-CN" sz="1600" dirty="0"/>
            </a:b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614mm*510mm</a:t>
            </a:r>
            <a:br>
              <a:rPr lang="en-US" altLang="zh-CN" sz="1600" dirty="0"/>
            </a:b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595mm*502mm</a:t>
            </a:r>
            <a:endParaRPr lang="en-US" altLang="zh-CN" sz="16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4.</a:t>
            </a:r>
            <a:r>
              <a:rPr lang="zh-CN" altLang="en-US" sz="1600" dirty="0"/>
              <a:t>来料方式</a:t>
            </a:r>
            <a:r>
              <a:rPr lang="en-US" altLang="zh-CN" sz="1600" dirty="0"/>
              <a:t>: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输送带来料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,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输送方向误差 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±3mm,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另一个方向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±20mm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5.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精度要求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视觉精度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±0.5mm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和机械手总精度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±1mm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6.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通信方式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Ethernet/IP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7409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14227"/>
            <a:ext cx="11572874" cy="443198"/>
          </a:xfrm>
        </p:spPr>
        <p:txBody>
          <a:bodyPr/>
          <a:lstStyle/>
          <a:p>
            <a:r>
              <a:rPr lang="zh-CN" altLang="en-US" dirty="0"/>
              <a:t>光学设计方案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370B21-B301-4BEE-BCF2-03FD3B61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2" y="787928"/>
            <a:ext cx="4175760" cy="5844540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9E88B12-2362-4361-BE3C-EA93E1B6B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324491"/>
              </p:ext>
            </p:extLst>
          </p:nvPr>
        </p:nvGraphicFramePr>
        <p:xfrm>
          <a:off x="5323439" y="646510"/>
          <a:ext cx="6267927" cy="6092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709">
                  <a:extLst>
                    <a:ext uri="{9D8B030D-6E8A-4147-A177-3AD203B41FA5}">
                      <a16:colId xmlns:a16="http://schemas.microsoft.com/office/drawing/2014/main" val="3616383041"/>
                    </a:ext>
                  </a:extLst>
                </a:gridCol>
                <a:gridCol w="1588584">
                  <a:extLst>
                    <a:ext uri="{9D8B030D-6E8A-4147-A177-3AD203B41FA5}">
                      <a16:colId xmlns:a16="http://schemas.microsoft.com/office/drawing/2014/main" val="4169919910"/>
                    </a:ext>
                  </a:extLst>
                </a:gridCol>
                <a:gridCol w="1405515">
                  <a:extLst>
                    <a:ext uri="{9D8B030D-6E8A-4147-A177-3AD203B41FA5}">
                      <a16:colId xmlns:a16="http://schemas.microsoft.com/office/drawing/2014/main" val="1674304017"/>
                    </a:ext>
                  </a:extLst>
                </a:gridCol>
                <a:gridCol w="493589">
                  <a:extLst>
                    <a:ext uri="{9D8B030D-6E8A-4147-A177-3AD203B41FA5}">
                      <a16:colId xmlns:a16="http://schemas.microsoft.com/office/drawing/2014/main" val="1336676689"/>
                    </a:ext>
                  </a:extLst>
                </a:gridCol>
                <a:gridCol w="2016530">
                  <a:extLst>
                    <a:ext uri="{9D8B030D-6E8A-4147-A177-3AD203B41FA5}">
                      <a16:colId xmlns:a16="http://schemas.microsoft.com/office/drawing/2014/main" val="3487375151"/>
                    </a:ext>
                  </a:extLst>
                </a:gridCol>
              </a:tblGrid>
              <a:tr h="454148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编号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名称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型号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数量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备注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56054425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相机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MH-EC100-19GM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200" dirty="0"/>
                        <a:t>视野</a:t>
                      </a:r>
                      <a:r>
                        <a:rPr lang="en-US" altLang="zh-CN" sz="1200" dirty="0"/>
                        <a:t>:200 mm * 160 mm</a:t>
                      </a:r>
                    </a:p>
                    <a:p>
                      <a:r>
                        <a:rPr lang="zh-CN" altLang="en-US" sz="1200" dirty="0"/>
                        <a:t>像素精度</a:t>
                      </a:r>
                      <a:r>
                        <a:rPr lang="en-US" altLang="zh-CN" sz="1200" dirty="0"/>
                        <a:t>:0.08mm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854164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镜头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MF1628M-8MP 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26602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光源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定制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33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光源控制器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定制 </a:t>
                      </a:r>
                    </a:p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24315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视觉控制器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VB2000 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036687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线缆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6pin</a:t>
                      </a:r>
                      <a:r>
                        <a:rPr lang="zh-CN" altLang="en-US" sz="1200" dirty="0"/>
                        <a:t>电源线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393132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12V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111734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网线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5m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214411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9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视觉软件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Vison Mast4.0</a:t>
                      </a:r>
                    </a:p>
                    <a:p>
                      <a:r>
                        <a:rPr lang="zh-CN" altLang="en-US" sz="1200" dirty="0"/>
                        <a:t>加密狗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062066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21843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358099"/>
                  </a:ext>
                </a:extLst>
              </a:tr>
              <a:tr h="45414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78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8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5E84031-E859-4A44-8D9D-1CD159CA93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543C263-08CE-DA4F-8C55-0BE64C6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469"/>
            <a:stretch/>
          </p:blipFill>
          <p:spPr>
            <a:xfrm>
              <a:off x="0" y="0"/>
              <a:ext cx="8743949" cy="685800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6990A3-22B8-2C40-A65D-0618C21ABF13}"/>
                </a:ext>
              </a:extLst>
            </p:cNvPr>
            <p:cNvGrpSpPr/>
            <p:nvPr/>
          </p:nvGrpSpPr>
          <p:grpSpPr>
            <a:xfrm>
              <a:off x="4371974" y="0"/>
              <a:ext cx="7820026" cy="6858000"/>
              <a:chOff x="4371974" y="0"/>
              <a:chExt cx="7820026" cy="6858000"/>
            </a:xfrm>
          </p:grpSpPr>
          <p:sp>
            <p:nvSpPr>
              <p:cNvPr id="108" name="梯形 107">
                <a:extLst>
                  <a:ext uri="{FF2B5EF4-FFF2-40B4-BE49-F238E27FC236}">
                    <a16:creationId xmlns:a16="http://schemas.microsoft.com/office/drawing/2014/main" id="{EC8C5FA7-3429-4C42-8467-7936148E8929}"/>
                  </a:ext>
                </a:extLst>
              </p:cNvPr>
              <p:cNvSpPr/>
              <p:nvPr/>
            </p:nvSpPr>
            <p:spPr>
              <a:xfrm>
                <a:off x="4371974" y="0"/>
                <a:ext cx="7162801" cy="6858000"/>
              </a:xfrm>
              <a:prstGeom prst="trapezoid">
                <a:avLst>
                  <a:gd name="adj" fmla="val 28323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654A3D6-C7A8-0248-BA73-88B9B7F31657}"/>
                  </a:ext>
                </a:extLst>
              </p:cNvPr>
              <p:cNvSpPr/>
              <p:nvPr/>
            </p:nvSpPr>
            <p:spPr>
              <a:xfrm>
                <a:off x="7115175" y="0"/>
                <a:ext cx="5076825" cy="68580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5F694F8-75FB-DF4E-985B-E67CB917FC97}"/>
              </a:ext>
            </a:extLst>
          </p:cNvPr>
          <p:cNvGrpSpPr/>
          <p:nvPr/>
        </p:nvGrpSpPr>
        <p:grpSpPr>
          <a:xfrm>
            <a:off x="4371974" y="3195934"/>
            <a:ext cx="7820026" cy="466130"/>
            <a:chOff x="4371974" y="3195935"/>
            <a:chExt cx="7820026" cy="466130"/>
          </a:xfrm>
        </p:grpSpPr>
        <p:sp>
          <p:nvSpPr>
            <p:cNvPr id="93" name="梯形 92">
              <a:extLst>
                <a:ext uri="{FF2B5EF4-FFF2-40B4-BE49-F238E27FC236}">
                  <a16:creationId xmlns:a16="http://schemas.microsoft.com/office/drawing/2014/main" id="{908A9125-9EFF-4744-9F09-8D2A73B81309}"/>
                </a:ext>
              </a:extLst>
            </p:cNvPr>
            <p:cNvSpPr/>
            <p:nvPr/>
          </p:nvSpPr>
          <p:spPr>
            <a:xfrm>
              <a:off x="4371974" y="3195935"/>
              <a:ext cx="7162801" cy="466130"/>
            </a:xfrm>
            <a:prstGeom prst="trapezoid">
              <a:avLst>
                <a:gd name="adj" fmla="val 28323"/>
              </a:avLst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8FDD696-DCC7-B84D-BBA1-219AF887FF45}"/>
                </a:ext>
              </a:extLst>
            </p:cNvPr>
            <p:cNvSpPr/>
            <p:nvPr/>
          </p:nvSpPr>
          <p:spPr>
            <a:xfrm>
              <a:off x="7115175" y="3198167"/>
              <a:ext cx="5076825" cy="46166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DE2B42-8D21-5649-9D62-F7E3DA9EB1AF}"/>
              </a:ext>
            </a:extLst>
          </p:cNvPr>
          <p:cNvGrpSpPr/>
          <p:nvPr/>
        </p:nvGrpSpPr>
        <p:grpSpPr>
          <a:xfrm>
            <a:off x="1757082" y="1990164"/>
            <a:ext cx="2581835" cy="2877671"/>
            <a:chOff x="1757082" y="1990164"/>
            <a:chExt cx="2581835" cy="287767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BDD0570-C3C4-4D49-A5AF-864BB51FFC90}"/>
                </a:ext>
              </a:extLst>
            </p:cNvPr>
            <p:cNvSpPr/>
            <p:nvPr/>
          </p:nvSpPr>
          <p:spPr bwMode="auto">
            <a:xfrm>
              <a:off x="1757082" y="1990164"/>
              <a:ext cx="2581835" cy="2877671"/>
            </a:xfrm>
            <a:prstGeom prst="rect">
              <a:avLst/>
            </a:prstGeom>
            <a:noFill/>
            <a:ln w="57150" cap="flat" cmpd="sng" algn="ctr">
              <a:solidFill>
                <a:srgbClr val="043E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31C901A1-5714-9C48-9738-CA291C5E7CDC}"/>
                </a:ext>
              </a:extLst>
            </p:cNvPr>
            <p:cNvSpPr/>
            <p:nvPr/>
          </p:nvSpPr>
          <p:spPr bwMode="auto">
            <a:xfrm flipV="1">
              <a:off x="1869141" y="2084294"/>
              <a:ext cx="162000" cy="162000"/>
            </a:xfrm>
            <a:prstGeom prst="rtTriangle">
              <a:avLst/>
            </a:prstGeom>
            <a:solidFill>
              <a:srgbClr val="043E6F"/>
            </a:solidFill>
            <a:ln>
              <a:solidFill>
                <a:srgbClr val="043E6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6688" marR="0" lvl="0" indent="-166688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2868AF5-93AB-4142-ACD3-3C654485DC6F}"/>
                </a:ext>
              </a:extLst>
            </p:cNvPr>
            <p:cNvSpPr txBox="1"/>
            <p:nvPr/>
          </p:nvSpPr>
          <p:spPr>
            <a:xfrm>
              <a:off x="2534877" y="274279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b="1" dirty="0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目 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DD8A8-0F0F-6A43-8C79-DE1DA4AC8A26}"/>
                </a:ext>
              </a:extLst>
            </p:cNvPr>
            <p:cNvSpPr txBox="1"/>
            <p:nvPr/>
          </p:nvSpPr>
          <p:spPr>
            <a:xfrm>
              <a:off x="2031141" y="352762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b="1">
                  <a:solidFill>
                    <a:srgbClr val="043E6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CONTENTS</a:t>
              </a:r>
              <a:endParaRPr kumimoji="1" lang="zh-CN" altLang="en-US" sz="2400" b="1" dirty="0">
                <a:solidFill>
                  <a:srgbClr val="043E6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F0E61A7B-6992-104A-BA5D-85D3B3E55421}"/>
              </a:ext>
            </a:extLst>
          </p:cNvPr>
          <p:cNvSpPr/>
          <p:nvPr/>
        </p:nvSpPr>
        <p:spPr bwMode="auto">
          <a:xfrm>
            <a:off x="6768437" y="2143554"/>
            <a:ext cx="625681" cy="578225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66688" indent="-166688" algn="ct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1" lang="en-US" altLang="zh-CN" sz="40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endParaRPr kumimoji="1" lang="zh-CN" altLang="en-US" sz="4000" kern="0" dirty="0">
              <a:solidFill>
                <a:schemeClr val="accent1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72" name="直线连接符 10">
            <a:extLst>
              <a:ext uri="{FF2B5EF4-FFF2-40B4-BE49-F238E27FC236}">
                <a16:creationId xmlns:a16="http://schemas.microsoft.com/office/drawing/2014/main" id="{D8DAC1AB-3750-664A-86E5-3EA7451F134E}"/>
              </a:ext>
            </a:extLst>
          </p:cNvPr>
          <p:cNvCxnSpPr/>
          <p:nvPr/>
        </p:nvCxnSpPr>
        <p:spPr bwMode="auto">
          <a:xfrm>
            <a:off x="7689897" y="2721779"/>
            <a:ext cx="3710151" cy="0"/>
          </a:xfrm>
          <a:prstGeom prst="lin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3E6E63EB-F5D7-9544-9465-813A9D5C3F4C}"/>
              </a:ext>
            </a:extLst>
          </p:cNvPr>
          <p:cNvSpPr txBox="1"/>
          <p:nvPr/>
        </p:nvSpPr>
        <p:spPr>
          <a:xfrm>
            <a:off x="7689895" y="2186445"/>
            <a:ext cx="37163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1" lang="en-US" altLang="zh-CN" sz="28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ABB</a:t>
            </a:r>
            <a:r>
              <a:rPr kumimoji="1" lang="zh-CN" altLang="en-US" sz="2800" kern="0" dirty="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线追踪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DD1BF9-F3E0-3344-A878-E58CF9BFFDE9}"/>
              </a:ext>
            </a:extLst>
          </p:cNvPr>
          <p:cNvGrpSpPr/>
          <p:nvPr/>
        </p:nvGrpSpPr>
        <p:grpSpPr>
          <a:xfrm>
            <a:off x="6774603" y="2951258"/>
            <a:ext cx="4637777" cy="578225"/>
            <a:chOff x="6774603" y="1439556"/>
            <a:chExt cx="4637777" cy="5782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6449E8-CA68-AF47-BCFF-C04EE0FF2C52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400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3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直线连接符 10">
              <a:extLst>
                <a:ext uri="{FF2B5EF4-FFF2-40B4-BE49-F238E27FC236}">
                  <a16:creationId xmlns:a16="http://schemas.microsoft.com/office/drawing/2014/main" id="{62AE4062-14F2-544A-AAFF-6BF80E85A6E2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D8D7890-AAEA-ED46-B3E3-5CF4225103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输送带</a:t>
              </a:r>
              <a:r>
                <a:rPr kumimoji="1" lang="en-US" altLang="zh-CN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XYR</a:t>
              </a: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平台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6A4C47-C3CA-B64C-9C76-57ED8D4960F9}"/>
              </a:ext>
            </a:extLst>
          </p:cNvPr>
          <p:cNvGrpSpPr/>
          <p:nvPr/>
        </p:nvGrpSpPr>
        <p:grpSpPr>
          <a:xfrm>
            <a:off x="6774603" y="3745882"/>
            <a:ext cx="4637777" cy="578225"/>
            <a:chOff x="6774603" y="1439556"/>
            <a:chExt cx="4637777" cy="57822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E7A8E8-24CD-5943-8D61-408DB52383F1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marR="0" lvl="0" indent="-166688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4</a:t>
              </a:r>
              <a:endParaRPr kumimoji="0" lang="zh-CN" altLang="en-US" sz="400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直线连接符 10">
              <a:extLst>
                <a:ext uri="{FF2B5EF4-FFF2-40B4-BE49-F238E27FC236}">
                  <a16:creationId xmlns:a16="http://schemas.microsoft.com/office/drawing/2014/main" id="{ABCEC984-20FE-324F-95FC-4B82D63BFE66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BC1FE15-EDA6-A340-BBD3-9E27296EF370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结论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D8209D5-A826-5A47-BF17-A76169622A0C}"/>
              </a:ext>
            </a:extLst>
          </p:cNvPr>
          <p:cNvGrpSpPr/>
          <p:nvPr/>
        </p:nvGrpSpPr>
        <p:grpSpPr>
          <a:xfrm>
            <a:off x="6774603" y="1336816"/>
            <a:ext cx="4775246" cy="578225"/>
            <a:chOff x="6774603" y="1439556"/>
            <a:chExt cx="4637777" cy="57822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FD4D2F3-268C-854A-9E88-F057C700B9B8}"/>
                </a:ext>
              </a:extLst>
            </p:cNvPr>
            <p:cNvSpPr/>
            <p:nvPr/>
          </p:nvSpPr>
          <p:spPr bwMode="auto">
            <a:xfrm>
              <a:off x="6774603" y="1439556"/>
              <a:ext cx="625681" cy="578225"/>
            </a:xfrm>
            <a:prstGeom prst="rect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66688" indent="-166688"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altLang="zh-CN" sz="40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sz="40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88" name="直线连接符 10">
              <a:extLst>
                <a:ext uri="{FF2B5EF4-FFF2-40B4-BE49-F238E27FC236}">
                  <a16:creationId xmlns:a16="http://schemas.microsoft.com/office/drawing/2014/main" id="{CEA2C375-4B77-8D4F-87E4-4D6C3027057D}"/>
                </a:ext>
              </a:extLst>
            </p:cNvPr>
            <p:cNvCxnSpPr/>
            <p:nvPr/>
          </p:nvCxnSpPr>
          <p:spPr bwMode="auto">
            <a:xfrm>
              <a:off x="7696063" y="2017781"/>
              <a:ext cx="3710151" cy="0"/>
            </a:xfrm>
            <a:prstGeom prst="line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9E09F8-B82E-B04B-B750-6667DEBA96CD}"/>
                </a:ext>
              </a:extLst>
            </p:cNvPr>
            <p:cNvSpPr txBox="1"/>
            <p:nvPr/>
          </p:nvSpPr>
          <p:spPr>
            <a:xfrm>
              <a:off x="7696061" y="1482447"/>
              <a:ext cx="37163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1" lang="zh-CN" altLang="en-US" sz="2800" kern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机械手抓板项目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42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项目需求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BDA73F-BBAE-49F8-BE14-022B498D8A0D}"/>
              </a:ext>
            </a:extLst>
          </p:cNvPr>
          <p:cNvSpPr txBox="1"/>
          <p:nvPr/>
        </p:nvSpPr>
        <p:spPr>
          <a:xfrm>
            <a:off x="323849" y="1020726"/>
            <a:ext cx="9202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1.</a:t>
            </a:r>
            <a:r>
              <a:rPr lang="zh-CN" altLang="en-US" sz="1600" dirty="0"/>
              <a:t>实现功能</a:t>
            </a:r>
            <a:r>
              <a:rPr lang="en-US" altLang="zh-CN" sz="1600" dirty="0"/>
              <a:t>:2</a:t>
            </a:r>
            <a:r>
              <a:rPr lang="zh-CN" altLang="en-US" sz="1600" dirty="0"/>
              <a:t>台</a:t>
            </a:r>
            <a:r>
              <a:rPr lang="en-US" altLang="zh-CN" sz="1600" dirty="0"/>
              <a:t>ABB</a:t>
            </a:r>
            <a:r>
              <a:rPr lang="zh-CN" altLang="en-US" sz="1600" dirty="0"/>
              <a:t>机械手从运动流水线抓取产品，按顺序放到多个目标位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2.</a:t>
            </a:r>
            <a:r>
              <a:rPr lang="zh-CN" altLang="en-US" sz="1600" dirty="0"/>
              <a:t>来料产品</a:t>
            </a:r>
            <a:r>
              <a:rPr lang="en-US" altLang="zh-CN" sz="1600" dirty="0"/>
              <a:t>:OSP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3.</a:t>
            </a:r>
            <a:r>
              <a:rPr lang="zh-CN" altLang="en-US" sz="1600" dirty="0"/>
              <a:t>视野范围</a:t>
            </a:r>
            <a:r>
              <a:rPr lang="en-US" altLang="zh-CN" sz="1600" dirty="0"/>
              <a:t>: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800mm*(400-600)mm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4.</a:t>
            </a:r>
            <a:r>
              <a:rPr lang="zh-CN" altLang="en-US" sz="1600" dirty="0"/>
              <a:t>来料方式</a:t>
            </a:r>
            <a:r>
              <a:rPr lang="en-US" altLang="zh-CN" sz="1600" dirty="0"/>
              <a:t>: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输送带来料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,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2000 mm/min</a:t>
            </a:r>
            <a:endParaRPr lang="en-US" altLang="zh-CN" sz="1600" b="0" i="0" dirty="0">
              <a:solidFill>
                <a:srgbClr val="000000"/>
              </a:solidFill>
              <a:effectLst/>
              <a:ea typeface="微软雅黑" panose="020B0503020204020204" pitchFamily="34" charset="-122"/>
            </a:endParaRP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5.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精度要求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视觉精度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±0.5mm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和机械手总精度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±1mm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6.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通信方式</a:t>
            </a: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ea typeface="微软雅黑" panose="020B0503020204020204" pitchFamily="34" charset="-122"/>
              </a:rPr>
              <a:t>Ethernet/IP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24E0A5-6583-4308-BB47-C5F05D1B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61" y="1864658"/>
            <a:ext cx="6080851" cy="45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光学设计方案</a:t>
            </a:r>
            <a:r>
              <a:rPr lang="en-US" altLang="zh-CN" dirty="0"/>
              <a:t>|2500W</a:t>
            </a:r>
            <a:r>
              <a:rPr lang="zh-CN" altLang="en-US" dirty="0"/>
              <a:t>相机方案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D2523FF-A6CF-4DE9-9DBE-C674738C7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33703"/>
              </p:ext>
            </p:extLst>
          </p:nvPr>
        </p:nvGraphicFramePr>
        <p:xfrm>
          <a:off x="5852915" y="896513"/>
          <a:ext cx="6043808" cy="587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01">
                  <a:extLst>
                    <a:ext uri="{9D8B030D-6E8A-4147-A177-3AD203B41FA5}">
                      <a16:colId xmlns:a16="http://schemas.microsoft.com/office/drawing/2014/main" val="3616383041"/>
                    </a:ext>
                  </a:extLst>
                </a:gridCol>
                <a:gridCol w="1290447">
                  <a:extLst>
                    <a:ext uri="{9D8B030D-6E8A-4147-A177-3AD203B41FA5}">
                      <a16:colId xmlns:a16="http://schemas.microsoft.com/office/drawing/2014/main" val="4169919910"/>
                    </a:ext>
                  </a:extLst>
                </a:gridCol>
                <a:gridCol w="1397983">
                  <a:extLst>
                    <a:ext uri="{9D8B030D-6E8A-4147-A177-3AD203B41FA5}">
                      <a16:colId xmlns:a16="http://schemas.microsoft.com/office/drawing/2014/main" val="1674304017"/>
                    </a:ext>
                  </a:extLst>
                </a:gridCol>
                <a:gridCol w="674551">
                  <a:extLst>
                    <a:ext uri="{9D8B030D-6E8A-4147-A177-3AD203B41FA5}">
                      <a16:colId xmlns:a16="http://schemas.microsoft.com/office/drawing/2014/main" val="1336676689"/>
                    </a:ext>
                  </a:extLst>
                </a:gridCol>
                <a:gridCol w="1944426">
                  <a:extLst>
                    <a:ext uri="{9D8B030D-6E8A-4147-A177-3AD203B41FA5}">
                      <a16:colId xmlns:a16="http://schemas.microsoft.com/office/drawing/2014/main" val="3487375151"/>
                    </a:ext>
                  </a:extLst>
                </a:gridCol>
              </a:tblGrid>
              <a:tr h="45099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编号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名称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型号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数量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备注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56054425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相机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MH-EJ250-90GM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200" dirty="0"/>
                        <a:t>视野</a:t>
                      </a:r>
                      <a:r>
                        <a:rPr lang="en-US" altLang="zh-CN" sz="1200" dirty="0"/>
                        <a:t>:800 mm * 700 mm</a:t>
                      </a:r>
                    </a:p>
                    <a:p>
                      <a:r>
                        <a:rPr lang="zh-CN" altLang="en-US" sz="1200" dirty="0"/>
                        <a:t>像素精度</a:t>
                      </a:r>
                      <a:r>
                        <a:rPr lang="en-US" altLang="zh-CN" sz="1200" dirty="0"/>
                        <a:t>:0.16mm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854164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镜头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KF1224M-25MP 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26602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光源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定制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33670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光源控制器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定制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294515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视觉控制器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XE3501-128G60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393132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线缆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6pin</a:t>
                      </a:r>
                      <a:r>
                        <a:rPr lang="zh-CN" altLang="en-US" sz="1200" dirty="0"/>
                        <a:t>电源线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111734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网线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5m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00085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电源</a:t>
                      </a:r>
                    </a:p>
                    <a:p>
                      <a:pPr marL="0" algn="l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12V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062066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9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视觉软件</a:t>
                      </a:r>
                    </a:p>
                    <a:p>
                      <a:pPr marL="0" algn="l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Vison Mast4.0</a:t>
                      </a:r>
                      <a:r>
                        <a:rPr lang="zh-CN" altLang="en-US" sz="1200" dirty="0"/>
                        <a:t>加密狗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78656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527814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791220"/>
                  </a:ext>
                </a:extLst>
              </a:tr>
              <a:tr h="4509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89960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19EB68C-84AB-49CF-91A2-4409CFD2FB9B}"/>
              </a:ext>
            </a:extLst>
          </p:cNvPr>
          <p:cNvSpPr txBox="1"/>
          <p:nvPr/>
        </p:nvSpPr>
        <p:spPr>
          <a:xfrm rot="10800000">
            <a:off x="9143442" y="712736"/>
            <a:ext cx="338554" cy="367554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>
                <a:rot lat="0" lon="5400000" rev="0"/>
              </a:camera>
              <a:lightRig rig="threePt" dir="t"/>
            </a:scene3d>
          </a:bodyPr>
          <a:lstStyle/>
          <a:p>
            <a:r>
              <a:rPr lang="en-US" altLang="zh-CN" sz="1000" dirty="0">
                <a:solidFill>
                  <a:srgbClr val="79CFEA"/>
                </a:solidFill>
              </a:rPr>
              <a:t>800</a:t>
            </a:r>
            <a:endParaRPr lang="zh-CN" altLang="en-US" sz="1000" dirty="0">
              <a:solidFill>
                <a:srgbClr val="79CFEA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35CE25-E14B-4F3A-B714-2DCEFB16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22" y="896513"/>
            <a:ext cx="4139884" cy="54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23849" y="344730"/>
            <a:ext cx="11572874" cy="443198"/>
          </a:xfrm>
        </p:spPr>
        <p:txBody>
          <a:bodyPr/>
          <a:lstStyle/>
          <a:p>
            <a:r>
              <a:rPr lang="zh-CN" altLang="en-US" dirty="0"/>
              <a:t>光学设计方案</a:t>
            </a:r>
            <a:r>
              <a:rPr lang="en-US" altLang="zh-CN" dirty="0"/>
              <a:t>|6500W</a:t>
            </a:r>
            <a:r>
              <a:rPr lang="zh-CN" altLang="en-US" dirty="0"/>
              <a:t>相机方案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53DFC6-5341-48D1-A6E1-C0C8C1D21762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9EB68C-84AB-49CF-91A2-4409CFD2FB9B}"/>
              </a:ext>
            </a:extLst>
          </p:cNvPr>
          <p:cNvSpPr txBox="1"/>
          <p:nvPr/>
        </p:nvSpPr>
        <p:spPr>
          <a:xfrm rot="10800000">
            <a:off x="9143442" y="712736"/>
            <a:ext cx="338554" cy="367554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>
                <a:rot lat="0" lon="5400000" rev="0"/>
              </a:camera>
              <a:lightRig rig="threePt" dir="t"/>
            </a:scene3d>
          </a:bodyPr>
          <a:lstStyle/>
          <a:p>
            <a:r>
              <a:rPr lang="en-US" altLang="zh-CN" sz="1000" dirty="0">
                <a:solidFill>
                  <a:srgbClr val="79CFEA"/>
                </a:solidFill>
              </a:rPr>
              <a:t>800</a:t>
            </a:r>
            <a:endParaRPr lang="zh-CN" altLang="en-US" sz="1000" dirty="0">
              <a:solidFill>
                <a:srgbClr val="79CFEA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35CE25-E14B-4F3A-B714-2DCEFB16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22" y="896513"/>
            <a:ext cx="4139884" cy="5485347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C370451-8EE2-4A35-9EA7-B716D8AD3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44330"/>
              </p:ext>
            </p:extLst>
          </p:nvPr>
        </p:nvGraphicFramePr>
        <p:xfrm>
          <a:off x="5852915" y="896513"/>
          <a:ext cx="6043808" cy="5900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01">
                  <a:extLst>
                    <a:ext uri="{9D8B030D-6E8A-4147-A177-3AD203B41FA5}">
                      <a16:colId xmlns:a16="http://schemas.microsoft.com/office/drawing/2014/main" val="3616383041"/>
                    </a:ext>
                  </a:extLst>
                </a:gridCol>
                <a:gridCol w="1290447">
                  <a:extLst>
                    <a:ext uri="{9D8B030D-6E8A-4147-A177-3AD203B41FA5}">
                      <a16:colId xmlns:a16="http://schemas.microsoft.com/office/drawing/2014/main" val="4169919910"/>
                    </a:ext>
                  </a:extLst>
                </a:gridCol>
                <a:gridCol w="1604896">
                  <a:extLst>
                    <a:ext uri="{9D8B030D-6E8A-4147-A177-3AD203B41FA5}">
                      <a16:colId xmlns:a16="http://schemas.microsoft.com/office/drawing/2014/main" val="1674304017"/>
                    </a:ext>
                  </a:extLst>
                </a:gridCol>
                <a:gridCol w="467638">
                  <a:extLst>
                    <a:ext uri="{9D8B030D-6E8A-4147-A177-3AD203B41FA5}">
                      <a16:colId xmlns:a16="http://schemas.microsoft.com/office/drawing/2014/main" val="1336676689"/>
                    </a:ext>
                  </a:extLst>
                </a:gridCol>
                <a:gridCol w="1944426">
                  <a:extLst>
                    <a:ext uri="{9D8B030D-6E8A-4147-A177-3AD203B41FA5}">
                      <a16:colId xmlns:a16="http://schemas.microsoft.com/office/drawing/2014/main" val="3487375151"/>
                    </a:ext>
                  </a:extLst>
                </a:gridCol>
              </a:tblGrid>
              <a:tr h="411743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编号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名称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型号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数量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备注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56054425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相机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MH-EJ650-90TM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200" dirty="0"/>
                        <a:t>视野</a:t>
                      </a:r>
                      <a:r>
                        <a:rPr lang="en-US" altLang="zh-CN" sz="1200" dirty="0"/>
                        <a:t>:800 mm * 700 mm</a:t>
                      </a:r>
                    </a:p>
                    <a:p>
                      <a:r>
                        <a:rPr lang="zh-CN" altLang="en-US" sz="1200" dirty="0"/>
                        <a:t>像素精度</a:t>
                      </a:r>
                      <a:r>
                        <a:rPr lang="en-US" altLang="zh-CN" sz="1200" dirty="0"/>
                        <a:t>:0.1mm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854164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镜头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定制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26602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光源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定制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33670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光源控制器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定制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294515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视觉控制器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XE3502-128G60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393132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线缆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12pin</a:t>
                      </a:r>
                      <a:r>
                        <a:rPr lang="zh-CN" altLang="en-US" sz="1200" dirty="0"/>
                        <a:t>电源线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111734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网卡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万兆网卡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947631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网线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5m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312351"/>
                  </a:ext>
                </a:extLst>
              </a:tr>
              <a:tr h="443052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9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电源</a:t>
                      </a:r>
                    </a:p>
                    <a:p>
                      <a:pPr marL="0" algn="l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12V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062066"/>
                  </a:ext>
                </a:extLst>
              </a:tr>
              <a:tr h="443052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视觉软件</a:t>
                      </a:r>
                    </a:p>
                    <a:p>
                      <a:pPr marL="0" algn="l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Vison Mast4.0</a:t>
                      </a:r>
                      <a:r>
                        <a:rPr lang="zh-CN" altLang="en-US" sz="1200" dirty="0"/>
                        <a:t>加密狗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78656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527814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791220"/>
                  </a:ext>
                </a:extLst>
              </a:tr>
              <a:tr h="411743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13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899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45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4f00df-d6b4-4301-8d88-4829ee652fe9}"/>
</p:tagLst>
</file>

<file path=ppt/theme/theme1.xml><?xml version="1.0" encoding="utf-8"?>
<a:theme xmlns:a="http://schemas.openxmlformats.org/drawingml/2006/main" name="1_自定义设计方案">
  <a:themeElements>
    <a:clrScheme name="S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466F"/>
      </a:accent1>
      <a:accent2>
        <a:srgbClr val="9B2034"/>
      </a:accent2>
      <a:accent3>
        <a:srgbClr val="41A0D0"/>
      </a:accent3>
      <a:accent4>
        <a:srgbClr val="8F79AE"/>
      </a:accent4>
      <a:accent5>
        <a:srgbClr val="2466F4"/>
      </a:accent5>
      <a:accent6>
        <a:srgbClr val="70AD47"/>
      </a:accent6>
      <a:hlink>
        <a:srgbClr val="00B0F0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4703</TotalTime>
  <Words>736</Words>
  <Application>Microsoft Office PowerPoint</Application>
  <PresentationFormat>宽屏</PresentationFormat>
  <Paragraphs>331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Arial</vt:lpstr>
      <vt:lpstr>Wingdings</vt:lpstr>
      <vt:lpstr>微软雅黑</vt:lpstr>
      <vt:lpstr>等线</vt:lpstr>
      <vt:lpstr>黑体</vt:lpstr>
      <vt:lpstr>1_自定义设计方案</vt:lpstr>
      <vt:lpstr>PowerPoint 演示文稿</vt:lpstr>
      <vt:lpstr>版本控制</vt:lpstr>
      <vt:lpstr>PowerPoint 演示文稿</vt:lpstr>
      <vt:lpstr>项目需求</vt:lpstr>
      <vt:lpstr>光学设计方案</vt:lpstr>
      <vt:lpstr>PowerPoint 演示文稿</vt:lpstr>
      <vt:lpstr>项目需求</vt:lpstr>
      <vt:lpstr>光学设计方案|2500W相机方案</vt:lpstr>
      <vt:lpstr>光学设计方案|6500W相机方案</vt:lpstr>
      <vt:lpstr>PowerPoint 演示文稿</vt:lpstr>
      <vt:lpstr>项目需求</vt:lpstr>
      <vt:lpstr>光学设计方案</vt:lpstr>
      <vt:lpstr>PowerPoint 演示文稿</vt:lpstr>
      <vt:lpstr>结论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wang lv</cp:lastModifiedBy>
  <cp:revision>974</cp:revision>
  <cp:lastPrinted>2021-06-23T04:19:52Z</cp:lastPrinted>
  <dcterms:created xsi:type="dcterms:W3CDTF">2020-12-08T05:45:16Z</dcterms:created>
  <dcterms:modified xsi:type="dcterms:W3CDTF">2022-01-18T13:17:29Z</dcterms:modified>
</cp:coreProperties>
</file>